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377" r:id="rId3"/>
    <p:sldId id="378" r:id="rId4"/>
    <p:sldId id="379" r:id="rId5"/>
    <p:sldId id="380" r:id="rId6"/>
    <p:sldId id="385" r:id="rId7"/>
    <p:sldId id="383" r:id="rId8"/>
    <p:sldId id="384" r:id="rId9"/>
    <p:sldId id="387" r:id="rId10"/>
    <p:sldId id="382" r:id="rId11"/>
    <p:sldId id="381" r:id="rId12"/>
    <p:sldId id="38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45"/>
    <p:restoredTop sz="69796" autoAdjust="0"/>
  </p:normalViewPr>
  <p:slideViewPr>
    <p:cSldViewPr snapToGrid="0" showGuides="1">
      <p:cViewPr varScale="1">
        <p:scale>
          <a:sx n="87" d="100"/>
          <a:sy n="87" d="100"/>
        </p:scale>
        <p:origin x="2280"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10/5/23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ature.com/articles/s41591-021-01623-z#Sec9"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nature.com/articles/s41591-021-01623-z#Fig15"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CD4 effector memory T cells at higher levels in pretreatment blood associated with severe </a:t>
            </a:r>
            <a:r>
              <a:rPr lang="en-US" b="0" dirty="0" err="1">
                <a:solidFill>
                  <a:srgbClr val="CCCCCC"/>
                </a:solidFill>
                <a:effectLst/>
                <a:latin typeface="Menlo" panose="020B0609030804020204" pitchFamily="49" charset="0"/>
              </a:rPr>
              <a:t>irAE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 </a:t>
            </a:r>
            <a:r>
              <a:rPr lang="en-US" b="0" dirty="0">
                <a:solidFill>
                  <a:srgbClr val="000000"/>
                </a:solidFill>
                <a:effectLst/>
                <a:latin typeface="Calibri (Body)"/>
              </a:rPr>
              <a:t>a</a:t>
            </a:r>
            <a:r>
              <a:rPr lang="en-US" dirty="0">
                <a:solidFill>
                  <a:srgbClr val="000000"/>
                </a:solidFill>
                <a:latin typeface="Calibri (Body)"/>
              </a:rPr>
              <a:t>lso find elevated activated CD4 TM cells in autoimmune disease patients</a:t>
            </a:r>
            <a:r>
              <a:rPr lang="en-US" b="0" dirty="0">
                <a:solidFill>
                  <a:srgbClr val="000000"/>
                </a:solidFill>
                <a:effectLst/>
                <a:latin typeface="Calibri (Body)"/>
              </a:rPr>
              <a:t>, </a:t>
            </a:r>
            <a:r>
              <a:rPr lang="en-US" b="0" dirty="0">
                <a:solidFill>
                  <a:srgbClr val="CCCCCC"/>
                </a:solidFill>
                <a:effectLst/>
                <a:latin typeface="Menlo" panose="020B0609030804020204" pitchFamily="49" charset="0"/>
              </a:rPr>
              <a:t>perhaps a common immunological mechanism between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and autoimmunity</a:t>
            </a:r>
          </a:p>
          <a:p>
            <a:endParaRPr lang="en-US" b="0" dirty="0">
              <a:solidFill>
                <a:srgbClr val="CCCCCC"/>
              </a:solidFill>
              <a:effectLst/>
              <a:latin typeface="Menlo" panose="020B0609030804020204" pitchFamily="49" charset="0"/>
            </a:endParaRPr>
          </a:p>
          <a:p>
            <a:r>
              <a:rPr lang="en-US" b="0" i="0" u="none" strike="noStrike" dirty="0">
                <a:solidFill>
                  <a:srgbClr val="222222"/>
                </a:solidFill>
                <a:effectLst/>
                <a:latin typeface="Harding"/>
              </a:rPr>
              <a:t>Pretreatment TCR clonotype diversity within each T cell state, total T cells, CD8 T cells, CD4 T cells and activated versus resting CD4 T 5 + 3 cells (defined as in </a:t>
            </a:r>
            <a:r>
              <a:rPr lang="en-US" b="1" i="0" u="none" strike="noStrike" dirty="0">
                <a:solidFill>
                  <a:srgbClr val="222222"/>
                </a:solidFill>
                <a:effectLst/>
                <a:latin typeface="Harding"/>
              </a:rPr>
              <a:t>d</a:t>
            </a:r>
            <a:r>
              <a:rPr lang="en-US" b="0" i="0" u="none" strike="noStrike" dirty="0">
                <a:solidFill>
                  <a:srgbClr val="222222"/>
                </a:solidFill>
                <a:effectLst/>
                <a:latin typeface="Harding"/>
              </a:rPr>
              <a:t>), grouped by future </a:t>
            </a:r>
            <a:r>
              <a:rPr lang="en-US" b="0" i="0" u="none" strike="noStrike" dirty="0" err="1">
                <a:solidFill>
                  <a:srgbClr val="222222"/>
                </a:solidFill>
                <a:effectLst/>
                <a:latin typeface="Harding"/>
              </a:rPr>
              <a:t>irAE</a:t>
            </a:r>
            <a:r>
              <a:rPr lang="en-US" b="0" i="0" u="none" strike="noStrike" dirty="0">
                <a:solidFill>
                  <a:srgbClr val="222222"/>
                </a:solidFill>
                <a:effectLst/>
                <a:latin typeface="Harding"/>
              </a:rPr>
              <a:t> status. TCR diversity was calculated for all patients with at least 100 TCR clones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 9; </a:t>
            </a:r>
            <a:r>
              <a:rPr lang="en-US" b="0" i="0" u="sng" dirty="0">
                <a:solidFill>
                  <a:srgbClr val="006699"/>
                </a:solidFill>
                <a:effectLst/>
                <a:latin typeface="Harding"/>
                <a:hlinkClick r:id="rId3"/>
              </a:rPr>
              <a:t>Methods</a:t>
            </a:r>
            <a:r>
              <a:rPr lang="en-US" b="0" i="0" u="none" strike="noStrike" dirty="0">
                <a:solidFill>
                  <a:srgbClr val="222222"/>
                </a:solidFill>
                <a:effectLst/>
                <a:latin typeface="Harding"/>
              </a:rPr>
              <a:t>). States are ordered by the AUC between TCR diversity and severe </a:t>
            </a:r>
            <a:r>
              <a:rPr lang="en-US" b="0" i="0" u="none" strike="noStrike" dirty="0" err="1">
                <a:solidFill>
                  <a:srgbClr val="222222"/>
                </a:solidFill>
                <a:effectLst/>
                <a:latin typeface="Harding"/>
              </a:rPr>
              <a:t>irAE</a:t>
            </a:r>
            <a:r>
              <a:rPr lang="en-US" b="0" i="0" u="none" strike="noStrike" dirty="0">
                <a:solidFill>
                  <a:srgbClr val="222222"/>
                </a:solidFill>
                <a:effectLst/>
                <a:latin typeface="Harding"/>
              </a:rPr>
              <a:t> status. Activation refers to CPM &gt; 0 of HLA-DX and MKI67</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36441027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prior evidence of clonally expanded self/virus-reactive T cells in affected tissue linking self/pathogen-recognizing T cell clones to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a:t>
            </a:r>
            <a:r>
              <a:rPr lang="en-US" b="1" dirty="0">
                <a:solidFill>
                  <a:srgbClr val="569CD6"/>
                </a:solidFill>
                <a:effectLst/>
                <a:latin typeface="Menlo" panose="020B0609030804020204" pitchFamily="49" charset="0"/>
              </a:rPr>
              <a:t>**I wonder why viral antigen recognition would lead to </a:t>
            </a:r>
            <a:r>
              <a:rPr lang="en-US" b="1" dirty="0" err="1">
                <a:solidFill>
                  <a:srgbClr val="569CD6"/>
                </a:solidFill>
                <a:effectLst/>
                <a:latin typeface="Menlo" panose="020B0609030804020204" pitchFamily="49" charset="0"/>
              </a:rPr>
              <a:t>irAEs</a:t>
            </a:r>
            <a:r>
              <a:rPr lang="en-US" b="1" dirty="0">
                <a:solidFill>
                  <a:srgbClr val="569CD6"/>
                </a:solidFill>
                <a:effectLst/>
                <a:latin typeface="Menlo" panose="020B0609030804020204" pitchFamily="49" charset="0"/>
              </a:rPr>
              <a:t>, good for the viral-infected cells to be attacked, right? but perhaps its an inappropriately strong immune response**</a:t>
            </a:r>
            <a:r>
              <a:rPr lang="en-US" b="0" dirty="0">
                <a:solidFill>
                  <a:srgbClr val="CCCCCC"/>
                </a:solidFill>
                <a:effectLst/>
                <a:latin typeface="Menlo" panose="020B0609030804020204" pitchFamily="49" charset="0"/>
              </a:rPr>
              <a:t>)</a:t>
            </a:r>
          </a:p>
          <a:p>
            <a:endParaRPr lang="en-US" b="0" dirty="0">
              <a:solidFill>
                <a:srgbClr val="CCCCCC"/>
              </a:solidFill>
              <a:effectLst/>
              <a:latin typeface="Menlo" panose="020B0609030804020204" pitchFamily="49" charset="0"/>
            </a:endParaRPr>
          </a:p>
          <a:p>
            <a:r>
              <a:rPr lang="en-US" b="0" i="0" u="none" strike="noStrike" dirty="0">
                <a:solidFill>
                  <a:srgbClr val="222222"/>
                </a:solidFill>
                <a:effectLst/>
                <a:latin typeface="Harding"/>
              </a:rPr>
              <a:t> </a:t>
            </a:r>
            <a:r>
              <a:rPr lang="en-US" b="1" i="0" u="none" strike="noStrike" dirty="0">
                <a:solidFill>
                  <a:srgbClr val="222222"/>
                </a:solidFill>
                <a:effectLst/>
                <a:latin typeface="Harding"/>
              </a:rPr>
              <a:t>c</a:t>
            </a:r>
            <a:r>
              <a:rPr lang="en-US" b="0" i="0" u="none" strike="noStrike" dirty="0">
                <a:solidFill>
                  <a:srgbClr val="222222"/>
                </a:solidFill>
                <a:effectLst/>
                <a:latin typeface="Harding"/>
              </a:rPr>
              <a:t>, Enrichment of a CD4 T 5 + 3 gene signature in CD4 T cells from pretreatment PBMC samples obtained from 3 patients analyzed in </a:t>
            </a:r>
            <a:r>
              <a:rPr lang="en-US" b="1" i="0" u="none" strike="noStrike" dirty="0">
                <a:solidFill>
                  <a:srgbClr val="222222"/>
                </a:solidFill>
                <a:effectLst/>
                <a:latin typeface="Harding"/>
              </a:rPr>
              <a:t>b</a:t>
            </a:r>
            <a:r>
              <a:rPr lang="en-US" b="0" i="0" u="none" strike="noStrike" dirty="0">
                <a:solidFill>
                  <a:srgbClr val="222222"/>
                </a:solidFill>
                <a:effectLst/>
                <a:latin typeface="Harding"/>
              </a:rPr>
              <a:t>, all of whom developed severe </a:t>
            </a:r>
            <a:r>
              <a:rPr lang="en-US" b="0" i="0" u="none" strike="noStrike" dirty="0" err="1">
                <a:solidFill>
                  <a:srgbClr val="222222"/>
                </a:solidFill>
                <a:effectLst/>
                <a:latin typeface="Harding"/>
              </a:rPr>
              <a:t>irAEs</a:t>
            </a:r>
            <a:r>
              <a:rPr lang="en-US" b="0" i="0" u="none" strike="noStrike" dirty="0">
                <a:solidFill>
                  <a:srgbClr val="222222"/>
                </a:solidFill>
                <a:effectLst/>
                <a:latin typeface="Harding"/>
              </a:rPr>
              <a:t> and showed TCR clonal expansion after ICI initiation (Extended Data Fig. </a:t>
            </a:r>
            <a:r>
              <a:rPr lang="en-US" b="0" i="0" u="sng" dirty="0">
                <a:solidFill>
                  <a:srgbClr val="006699"/>
                </a:solidFill>
                <a:effectLst/>
                <a:latin typeface="Harding"/>
                <a:hlinkClick r:id="rId3"/>
              </a:rPr>
              <a:t>9d</a:t>
            </a:r>
            <a:r>
              <a:rPr lang="en-US" b="0" i="0" u="none" strike="noStrike" dirty="0">
                <a:solidFill>
                  <a:srgbClr val="222222"/>
                </a:solidFill>
                <a:effectLst/>
                <a:latin typeface="Harding"/>
              </a:rPr>
              <a:t>). The box center lines, box bounds and whiskers indicate the medians, first and third quartiles and minimum and maximum values, respectively. The points denote cells profiled by </a:t>
            </a:r>
            <a:r>
              <a:rPr lang="en-US" b="0" i="0" u="none" strike="noStrike" dirty="0" err="1">
                <a:solidFill>
                  <a:srgbClr val="222222"/>
                </a:solidFill>
                <a:effectLst/>
                <a:latin typeface="Harding"/>
              </a:rPr>
              <a:t>scRNA</a:t>
            </a:r>
            <a:r>
              <a:rPr lang="en-US" b="0" i="0" u="none" strike="noStrike" dirty="0">
                <a:solidFill>
                  <a:srgbClr val="222222"/>
                </a:solidFill>
                <a:effectLst/>
                <a:latin typeface="Harding"/>
              </a:rPr>
              <a:t>-seq and annotated either by Azimuth (CD4 naive,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 245 cells; CD4 T</a:t>
            </a:r>
            <a:r>
              <a:rPr lang="en-US" b="0" i="0" u="none" strike="noStrike" baseline="-25000" dirty="0">
                <a:solidFill>
                  <a:srgbClr val="222222"/>
                </a:solidFill>
                <a:effectLst/>
                <a:latin typeface="Harding"/>
              </a:rPr>
              <a:t>CM</a:t>
            </a:r>
            <a:r>
              <a:rPr lang="en-US" b="0" i="0" u="none" strike="noStrike" dirty="0">
                <a:solidFill>
                  <a:srgbClr val="222222"/>
                </a:solidFill>
                <a:effectLst/>
                <a:latin typeface="Harding"/>
              </a:rPr>
              <a:t>,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 320 cells) or by their clonal persistence from baseline to early on-treatment time points (persistent CD4,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 190 cells). The most persistent CD4 clonotypes in this analysis showed evidence of clonal expansion (Extended Data Fig. </a:t>
            </a:r>
            <a:r>
              <a:rPr lang="en-US" b="0" i="0" u="sng" dirty="0">
                <a:solidFill>
                  <a:srgbClr val="006699"/>
                </a:solidFill>
                <a:effectLst/>
                <a:latin typeface="Harding"/>
                <a:hlinkClick r:id="rId3"/>
              </a:rPr>
              <a:t>9f,g</a:t>
            </a:r>
            <a:r>
              <a:rPr lang="en-US" b="0" i="0" u="none" strike="noStrike" dirty="0">
                <a:solidFill>
                  <a:srgbClr val="222222"/>
                </a:solidFill>
                <a:effectLst/>
                <a:latin typeface="Harding"/>
              </a:rPr>
              <a:t>). Significance was determined relative to persistent cells by a two-sided, unpaired Wilcoxon rank-sum test. </a:t>
            </a:r>
            <a:r>
              <a:rPr lang="en-US" b="0" i="0" u="none" strike="noStrike" dirty="0" err="1">
                <a:solidFill>
                  <a:srgbClr val="222222"/>
                </a:solidFill>
                <a:effectLst/>
                <a:latin typeface="Harding"/>
              </a:rPr>
              <a:t>ssGSEA</a:t>
            </a:r>
            <a:r>
              <a:rPr lang="en-US" b="0" i="0" u="none" strike="noStrike" dirty="0">
                <a:solidFill>
                  <a:srgbClr val="222222"/>
                </a:solidFill>
                <a:effectLst/>
                <a:latin typeface="Harding"/>
              </a:rPr>
              <a:t>, single-sample GSEA. </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218214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unanswered question: do circulating activated CD4 TM cells (their abundance here found to correlate with </a:t>
            </a:r>
            <a:r>
              <a:rPr lang="en-US" b="0" dirty="0" err="1">
                <a:solidFill>
                  <a:srgbClr val="CCCCCC"/>
                </a:solidFill>
                <a:effectLst/>
                <a:latin typeface="Menlo" panose="020B0609030804020204" pitchFamily="49" charset="0"/>
              </a:rPr>
              <a:t>irAE</a:t>
            </a:r>
            <a:r>
              <a:rPr lang="en-US" b="0" dirty="0">
                <a:solidFill>
                  <a:srgbClr val="CCCCCC"/>
                </a:solidFill>
                <a:effectLst/>
                <a:latin typeface="Menlo" panose="020B0609030804020204" pitchFamily="49" charset="0"/>
              </a:rPr>
              <a:t> development) exhibit a higher propensity to recognize self-antigens in patients at risk for severe ICI induced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a:t>
            </a: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most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occur within first 3 months but some can occur later (which would have been missed here, median time to severe </a:t>
            </a:r>
            <a:r>
              <a:rPr lang="en-US" b="0" dirty="0" err="1">
                <a:solidFill>
                  <a:srgbClr val="CCCCCC"/>
                </a:solidFill>
                <a:effectLst/>
                <a:latin typeface="Menlo" panose="020B0609030804020204" pitchFamily="49" charset="0"/>
              </a:rPr>
              <a:t>irAE</a:t>
            </a:r>
            <a:r>
              <a:rPr lang="en-US" b="0" dirty="0">
                <a:solidFill>
                  <a:srgbClr val="CCCCCC"/>
                </a:solidFill>
                <a:effectLst/>
                <a:latin typeface="Menlo" panose="020B0609030804020204" pitchFamily="49" charset="0"/>
              </a:rPr>
              <a:t> here was ~6 weeks with no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after 3 months)</a:t>
            </a:r>
          </a:p>
        </p:txBody>
      </p:sp>
      <p:sp>
        <p:nvSpPr>
          <p:cNvPr id="4" name="Slide Number Placeholder 3"/>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3260823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u="none" strike="noStrike" dirty="0">
                <a:solidFill>
                  <a:srgbClr val="D1D5DB"/>
                </a:solidFill>
                <a:effectLst/>
                <a:latin typeface="Söhne"/>
              </a:rPr>
              <a:t>Shannon entropy provides a comprehensive measure of diversity that considers both the variety of T-cell clones (richness) and their relative abundances (evenness), represents uncertainty with which we can predict which clonotype a randomly selected TCR is (if monoclonal, no uncertainty i.e. value of 0. if more polyclonal higher uncertainty but less so if not very even), puts more weight on richness than evenness</a:t>
            </a:r>
          </a:p>
          <a:p>
            <a:pPr algn="l">
              <a:buFont typeface="Arial" panose="020B0604020202020204" pitchFamily="34" charset="0"/>
              <a:buChar char="•"/>
            </a:pPr>
            <a:r>
              <a:rPr lang="en-US" b="0" i="0" u="none" strike="noStrike" dirty="0">
                <a:solidFill>
                  <a:srgbClr val="D1D5DB"/>
                </a:solidFill>
                <a:effectLst/>
                <a:latin typeface="Söhne"/>
              </a:rPr>
              <a:t>Richness measures the total number of unique T-cell clones, regardless of their abundances.</a:t>
            </a:r>
          </a:p>
          <a:p>
            <a:pPr algn="l">
              <a:buFont typeface="Arial" panose="020B0604020202020204" pitchFamily="34" charset="0"/>
              <a:buChar char="•"/>
            </a:pPr>
            <a:r>
              <a:rPr lang="en-US" b="0" i="0" u="none" strike="noStrike" dirty="0">
                <a:solidFill>
                  <a:srgbClr val="D1D5DB"/>
                </a:solidFill>
                <a:effectLst/>
                <a:latin typeface="Söhne"/>
              </a:rPr>
              <a:t>Clonality assesses the dominance or evenness of T-cell clones in a population</a:t>
            </a:r>
          </a:p>
          <a:p>
            <a:pPr algn="l">
              <a:buFont typeface="Arial" panose="020B0604020202020204" pitchFamily="34" charset="0"/>
              <a:buChar char="•"/>
            </a:pPr>
            <a:endParaRPr lang="en-US" b="0" i="0" u="none" strike="noStrike" dirty="0">
              <a:solidFill>
                <a:srgbClr val="D1D5DB"/>
              </a:solidFill>
              <a:effectLst/>
              <a:latin typeface="Söhne"/>
            </a:endParaRPr>
          </a:p>
          <a:p>
            <a:pPr algn="l">
              <a:buFont typeface="Arial" panose="020B0604020202020204" pitchFamily="34" charset="0"/>
              <a:buChar char="•"/>
            </a:pPr>
            <a:r>
              <a:rPr lang="en-US" b="0" i="0" u="none" strike="noStrike" dirty="0" err="1">
                <a:solidFill>
                  <a:srgbClr val="D1D5DB"/>
                </a:solidFill>
                <a:effectLst/>
                <a:latin typeface="Söhne"/>
              </a:rPr>
              <a:t>Pielou</a:t>
            </a:r>
            <a:r>
              <a:rPr lang="en-US" b="0" i="0" u="none" strike="noStrike" dirty="0">
                <a:solidFill>
                  <a:srgbClr val="D1D5DB"/>
                </a:solidFill>
                <a:effectLst/>
                <a:latin typeface="Söhne"/>
              </a:rPr>
              <a:t> evenness: ratio of Shannon index and max Shannon for community with same richness (i.e. all species having same evenness), 1 means equal abundances. S here is TCR sequences (species)</a:t>
            </a:r>
          </a:p>
        </p:txBody>
      </p:sp>
      <p:sp>
        <p:nvSpPr>
          <p:cNvPr id="4" name="Slide Number Placeholder 3"/>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8400801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u="none" strike="noStrike" dirty="0">
                <a:solidFill>
                  <a:srgbClr val="D1D5DB"/>
                </a:solidFill>
                <a:effectLst/>
                <a:latin typeface="Söhne"/>
              </a:rPr>
              <a:t>Shannon entropy provides a comprehensive measure of diversity that considers both the variety of T-cell clones and their relative abundances.</a:t>
            </a:r>
          </a:p>
          <a:p>
            <a:pPr algn="l">
              <a:buFont typeface="Arial" panose="020B0604020202020204" pitchFamily="34" charset="0"/>
              <a:buChar char="•"/>
            </a:pPr>
            <a:r>
              <a:rPr lang="en-US" b="0" i="0" u="none" strike="noStrike" dirty="0">
                <a:solidFill>
                  <a:srgbClr val="D1D5DB"/>
                </a:solidFill>
                <a:effectLst/>
                <a:latin typeface="Söhne"/>
              </a:rPr>
              <a:t>Richness measures the total number of unique T-cell clones, regardless of their abundances.</a:t>
            </a:r>
          </a:p>
          <a:p>
            <a:pPr algn="l">
              <a:buFont typeface="Arial" panose="020B0604020202020204" pitchFamily="34" charset="0"/>
              <a:buChar char="•"/>
            </a:pPr>
            <a:r>
              <a:rPr lang="en-US" b="0" i="0" u="none" strike="noStrike" dirty="0">
                <a:solidFill>
                  <a:srgbClr val="D1D5DB"/>
                </a:solidFill>
                <a:effectLst/>
                <a:latin typeface="Söhne"/>
              </a:rPr>
              <a:t>Clonality assesses the dominance or evenness of T-cell clones in a population.</a:t>
            </a:r>
          </a:p>
          <a:p>
            <a:pPr algn="l">
              <a:buFont typeface="Arial" panose="020B0604020202020204" pitchFamily="34" charset="0"/>
              <a:buChar char="•"/>
            </a:pPr>
            <a:endParaRPr lang="en-US" b="0" i="0" u="none" strike="noStrike" dirty="0">
              <a:solidFill>
                <a:srgbClr val="D1D5DB"/>
              </a:solidFill>
              <a:effectLst/>
              <a:latin typeface="Söhne"/>
            </a:endParaRPr>
          </a:p>
          <a:p>
            <a:pPr algn="l">
              <a:buFont typeface="Arial" panose="020B0604020202020204" pitchFamily="34" charset="0"/>
              <a:buChar char="•"/>
            </a:pPr>
            <a:r>
              <a:rPr lang="en-US" b="0" i="0" u="none" strike="noStrike" dirty="0">
                <a:solidFill>
                  <a:srgbClr val="D1D5DB"/>
                </a:solidFill>
                <a:effectLst/>
                <a:latin typeface="Söhne"/>
              </a:rPr>
              <a:t>Trying to wrap my head around what it means for subset to be high in both diversity and clonality (initially kind of seem mutually exclusive…)</a:t>
            </a:r>
          </a:p>
        </p:txBody>
      </p:sp>
      <p:sp>
        <p:nvSpPr>
          <p:cNvPr id="4" name="Slide Number Placeholder 3"/>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924373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222222"/>
                </a:solidFill>
                <a:effectLst/>
                <a:latin typeface="Harding"/>
              </a:rPr>
              <a:t>TCR clonality index that is robust to variation in the number of clones captured (</a:t>
            </a:r>
            <a:r>
              <a:rPr lang="en-US" b="0" i="0" u="none" strike="noStrike" dirty="0" err="1">
                <a:solidFill>
                  <a:srgbClr val="222222"/>
                </a:solidFill>
                <a:effectLst/>
                <a:latin typeface="Harding"/>
              </a:rPr>
              <a:t>Pielou’s</a:t>
            </a:r>
            <a:r>
              <a:rPr lang="en-US" b="0" i="0" u="none" strike="noStrike" dirty="0">
                <a:solidFill>
                  <a:srgbClr val="222222"/>
                </a:solidFill>
                <a:effectLst/>
                <a:latin typeface="Harding"/>
              </a:rPr>
              <a:t> evenness)</a:t>
            </a:r>
          </a:p>
          <a:p>
            <a:endParaRPr lang="en-US" dirty="0"/>
          </a:p>
          <a:p>
            <a:r>
              <a:rPr lang="en-US" dirty="0"/>
              <a:t>the complement of clonal evenness (1-Pielou’s index) is often used to get a clonality score of 0 representing a maximally diverse population with even frequencies and values close to 1, a repertoire driven by clonal dominance. </a:t>
            </a:r>
          </a:p>
          <a:p>
            <a:endParaRPr lang="en-US" dirty="0"/>
          </a:p>
          <a:p>
            <a:pPr algn="l">
              <a:buFont typeface="Arial" panose="020B0604020202020204" pitchFamily="34" charset="0"/>
              <a:buChar char="•"/>
            </a:pPr>
            <a:r>
              <a:rPr lang="en-US" b="0" i="0" u="none" strike="noStrike" dirty="0">
                <a:solidFill>
                  <a:srgbClr val="D1D5DB"/>
                </a:solidFill>
                <a:effectLst/>
                <a:latin typeface="Söhne"/>
              </a:rPr>
              <a:t>Shannon entropy provides a comprehensive measure of diversity that considers both the variety of T-cell clones and their relative abundances.</a:t>
            </a:r>
          </a:p>
          <a:p>
            <a:pPr algn="l">
              <a:buFont typeface="Arial" panose="020B0604020202020204" pitchFamily="34" charset="0"/>
              <a:buChar char="•"/>
            </a:pPr>
            <a:r>
              <a:rPr lang="en-US" b="0" i="0" u="none" strike="noStrike" dirty="0">
                <a:solidFill>
                  <a:srgbClr val="D1D5DB"/>
                </a:solidFill>
                <a:effectLst/>
                <a:latin typeface="Söhne"/>
              </a:rPr>
              <a:t>Richness measures the total number of unique T-cell clones, regardless of their abundances.</a:t>
            </a:r>
          </a:p>
          <a:p>
            <a:pPr algn="l">
              <a:buFont typeface="Arial" panose="020B0604020202020204" pitchFamily="34" charset="0"/>
              <a:buChar char="•"/>
            </a:pPr>
            <a:r>
              <a:rPr lang="en-US" b="0" i="0" u="none" strike="noStrike" dirty="0">
                <a:solidFill>
                  <a:srgbClr val="D1D5DB"/>
                </a:solidFill>
                <a:effectLst/>
                <a:latin typeface="Söhne"/>
              </a:rPr>
              <a:t>Clonality assesses the dominance or evenness of T-cell clones in a population.</a:t>
            </a:r>
          </a:p>
        </p:txBody>
      </p:sp>
      <p:sp>
        <p:nvSpPr>
          <p:cNvPr id="4" name="Slide Number Placeholder 3"/>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2850265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u="none" strike="noStrike" dirty="0">
                <a:solidFill>
                  <a:srgbClr val="D1D5DB"/>
                </a:solidFill>
                <a:effectLst/>
                <a:latin typeface="Söhne"/>
              </a:rPr>
              <a:t>Germline-ness: more germline-like is less random </a:t>
            </a:r>
            <a:r>
              <a:rPr lang="en-US" b="0" i="0" u="none" strike="noStrike" dirty="0" err="1">
                <a:solidFill>
                  <a:srgbClr val="D1D5DB"/>
                </a:solidFill>
                <a:effectLst/>
                <a:latin typeface="Söhne"/>
              </a:rPr>
              <a:t>nt</a:t>
            </a:r>
            <a:r>
              <a:rPr lang="en-US" b="0" i="0" u="none" strike="noStrike" dirty="0">
                <a:solidFill>
                  <a:srgbClr val="D1D5DB"/>
                </a:solidFill>
                <a:effectLst/>
                <a:latin typeface="Söhne"/>
              </a:rPr>
              <a:t> added to Cdr3 during development? Ask Peter for code</a:t>
            </a:r>
          </a:p>
        </p:txBody>
      </p:sp>
      <p:sp>
        <p:nvSpPr>
          <p:cNvPr id="4" name="Slide Number Placeholder 3"/>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1022498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10/5/23</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10/5/23</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p:txBody>
          <a:bodyPr>
            <a:normAutofit/>
          </a:bodyPr>
          <a:lstStyle/>
          <a:p>
            <a:r>
              <a:rPr lang="en-US" sz="4400" dirty="0"/>
              <a:t>Weekly meeting</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p:txBody>
          <a:bodyPr/>
          <a:lstStyle/>
          <a:p>
            <a:r>
              <a:rPr lang="en-US" dirty="0"/>
              <a:t>10 05 2023</a:t>
            </a:r>
          </a:p>
          <a:p>
            <a:r>
              <a:rPr lang="en-US" dirty="0"/>
              <a:t>Ty Bottorff</a:t>
            </a:r>
          </a:p>
        </p:txBody>
      </p:sp>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Same subclusters somewhat stand out in diversity vs. clonality plot</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p:txBody>
          <a:bodyPr>
            <a:normAutofit/>
          </a:bodyPr>
          <a:lstStyle/>
          <a:p>
            <a:endParaRPr lang="en-US" b="0" dirty="0">
              <a:solidFill>
                <a:srgbClr val="000000"/>
              </a:solidFill>
              <a:effectLst/>
              <a:latin typeface="Calibri (Body)"/>
            </a:endParaRPr>
          </a:p>
        </p:txBody>
      </p:sp>
      <p:pic>
        <p:nvPicPr>
          <p:cNvPr id="4" name="Picture 3">
            <a:extLst>
              <a:ext uri="{FF2B5EF4-FFF2-40B4-BE49-F238E27FC236}">
                <a16:creationId xmlns:a16="http://schemas.microsoft.com/office/drawing/2014/main" id="{73F3F6DE-0C87-3979-F603-391BF2CBA447}"/>
              </a:ext>
            </a:extLst>
          </p:cNvPr>
          <p:cNvPicPr>
            <a:picLocks noChangeAspect="1"/>
          </p:cNvPicPr>
          <p:nvPr/>
        </p:nvPicPr>
        <p:blipFill>
          <a:blip r:embed="rId3"/>
          <a:stretch>
            <a:fillRect/>
          </a:stretch>
        </p:blipFill>
        <p:spPr>
          <a:xfrm>
            <a:off x="276285" y="1775297"/>
            <a:ext cx="5195367" cy="5124336"/>
          </a:xfrm>
          <a:prstGeom prst="rect">
            <a:avLst/>
          </a:prstGeom>
        </p:spPr>
      </p:pic>
      <p:pic>
        <p:nvPicPr>
          <p:cNvPr id="6" name="Picture 5">
            <a:extLst>
              <a:ext uri="{FF2B5EF4-FFF2-40B4-BE49-F238E27FC236}">
                <a16:creationId xmlns:a16="http://schemas.microsoft.com/office/drawing/2014/main" id="{84D1EA84-2432-A7D6-BB56-29DD77505723}"/>
              </a:ext>
            </a:extLst>
          </p:cNvPr>
          <p:cNvPicPr>
            <a:picLocks noChangeAspect="1"/>
          </p:cNvPicPr>
          <p:nvPr/>
        </p:nvPicPr>
        <p:blipFill>
          <a:blip r:embed="rId4"/>
          <a:stretch>
            <a:fillRect/>
          </a:stretch>
        </p:blipFill>
        <p:spPr>
          <a:xfrm>
            <a:off x="5694001" y="2487589"/>
            <a:ext cx="6001469" cy="3791321"/>
          </a:xfrm>
          <a:prstGeom prst="rect">
            <a:avLst/>
          </a:prstGeom>
        </p:spPr>
      </p:pic>
      <p:sp>
        <p:nvSpPr>
          <p:cNvPr id="5" name="TextBox 4">
            <a:extLst>
              <a:ext uri="{FF2B5EF4-FFF2-40B4-BE49-F238E27FC236}">
                <a16:creationId xmlns:a16="http://schemas.microsoft.com/office/drawing/2014/main" id="{86733A86-A342-65F8-CC18-F36F2E603982}"/>
              </a:ext>
            </a:extLst>
          </p:cNvPr>
          <p:cNvSpPr txBox="1"/>
          <p:nvPr/>
        </p:nvSpPr>
        <p:spPr>
          <a:xfrm>
            <a:off x="7778033" y="1867357"/>
            <a:ext cx="1269386" cy="369332"/>
          </a:xfrm>
          <a:prstGeom prst="rect">
            <a:avLst/>
          </a:prstGeom>
          <a:noFill/>
        </p:spPr>
        <p:txBody>
          <a:bodyPr wrap="none" rtlCol="0">
            <a:spAutoFit/>
          </a:bodyPr>
          <a:lstStyle/>
          <a:p>
            <a:r>
              <a:rPr lang="en-US" dirty="0"/>
              <a:t>My analysis</a:t>
            </a:r>
          </a:p>
        </p:txBody>
      </p:sp>
      <p:sp>
        <p:nvSpPr>
          <p:cNvPr id="7" name="TextBox 6">
            <a:extLst>
              <a:ext uri="{FF2B5EF4-FFF2-40B4-BE49-F238E27FC236}">
                <a16:creationId xmlns:a16="http://schemas.microsoft.com/office/drawing/2014/main" id="{9D93D252-180D-2257-8973-8B13B1B0A0AD}"/>
              </a:ext>
            </a:extLst>
          </p:cNvPr>
          <p:cNvSpPr txBox="1"/>
          <p:nvPr/>
        </p:nvSpPr>
        <p:spPr>
          <a:xfrm>
            <a:off x="2358728" y="1556996"/>
            <a:ext cx="1450525" cy="369332"/>
          </a:xfrm>
          <a:prstGeom prst="rect">
            <a:avLst/>
          </a:prstGeom>
          <a:noFill/>
        </p:spPr>
        <p:txBody>
          <a:bodyPr wrap="none" rtlCol="0">
            <a:spAutoFit/>
          </a:bodyPr>
          <a:lstStyle/>
          <a:p>
            <a:r>
              <a:rPr lang="en-US" dirty="0"/>
              <a:t>Their analysis</a:t>
            </a:r>
          </a:p>
        </p:txBody>
      </p:sp>
    </p:spTree>
    <p:extLst>
      <p:ext uri="{BB962C8B-B14F-4D97-AF65-F5344CB8AC3E}">
        <p14:creationId xmlns:p14="http://schemas.microsoft.com/office/powerpoint/2010/main" val="4127579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Change in TCR clonality analysis somewhat matches theirs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p:txBody>
          <a:bodyPr>
            <a:normAutofit/>
          </a:bodyPr>
          <a:lstStyle/>
          <a:p>
            <a:endParaRPr lang="en-US" b="0" dirty="0">
              <a:solidFill>
                <a:srgbClr val="000000"/>
              </a:solidFill>
              <a:effectLst/>
              <a:latin typeface="Calibri (Body)"/>
            </a:endParaRPr>
          </a:p>
        </p:txBody>
      </p:sp>
      <p:pic>
        <p:nvPicPr>
          <p:cNvPr id="4" name="Picture 3">
            <a:extLst>
              <a:ext uri="{FF2B5EF4-FFF2-40B4-BE49-F238E27FC236}">
                <a16:creationId xmlns:a16="http://schemas.microsoft.com/office/drawing/2014/main" id="{1F0B6C94-B977-BAC9-D5BC-60FB675A4539}"/>
              </a:ext>
            </a:extLst>
          </p:cNvPr>
          <p:cNvPicPr>
            <a:picLocks noChangeAspect="1"/>
          </p:cNvPicPr>
          <p:nvPr/>
        </p:nvPicPr>
        <p:blipFill>
          <a:blip r:embed="rId3"/>
          <a:stretch>
            <a:fillRect/>
          </a:stretch>
        </p:blipFill>
        <p:spPr>
          <a:xfrm>
            <a:off x="4419600" y="1471364"/>
            <a:ext cx="7772400" cy="4794087"/>
          </a:xfrm>
          <a:prstGeom prst="rect">
            <a:avLst/>
          </a:prstGeom>
        </p:spPr>
      </p:pic>
      <p:pic>
        <p:nvPicPr>
          <p:cNvPr id="5" name="Picture 4">
            <a:extLst>
              <a:ext uri="{FF2B5EF4-FFF2-40B4-BE49-F238E27FC236}">
                <a16:creationId xmlns:a16="http://schemas.microsoft.com/office/drawing/2014/main" id="{DDB2CC1A-3004-DD8F-00A7-693C0921ACF6}"/>
              </a:ext>
            </a:extLst>
          </p:cNvPr>
          <p:cNvPicPr>
            <a:picLocks noChangeAspect="1"/>
          </p:cNvPicPr>
          <p:nvPr/>
        </p:nvPicPr>
        <p:blipFill>
          <a:blip r:embed="rId4"/>
          <a:stretch>
            <a:fillRect/>
          </a:stretch>
        </p:blipFill>
        <p:spPr>
          <a:xfrm>
            <a:off x="0" y="1779176"/>
            <a:ext cx="4399005" cy="4351338"/>
          </a:xfrm>
          <a:prstGeom prst="rect">
            <a:avLst/>
          </a:prstGeom>
        </p:spPr>
      </p:pic>
      <p:sp>
        <p:nvSpPr>
          <p:cNvPr id="6" name="TextBox 5">
            <a:extLst>
              <a:ext uri="{FF2B5EF4-FFF2-40B4-BE49-F238E27FC236}">
                <a16:creationId xmlns:a16="http://schemas.microsoft.com/office/drawing/2014/main" id="{13FFED88-DB0B-B78E-F40E-B9E0EE8A4755}"/>
              </a:ext>
            </a:extLst>
          </p:cNvPr>
          <p:cNvSpPr txBox="1"/>
          <p:nvPr/>
        </p:nvSpPr>
        <p:spPr>
          <a:xfrm>
            <a:off x="8436077" y="1102032"/>
            <a:ext cx="1269386" cy="369332"/>
          </a:xfrm>
          <a:prstGeom prst="rect">
            <a:avLst/>
          </a:prstGeom>
          <a:noFill/>
        </p:spPr>
        <p:txBody>
          <a:bodyPr wrap="none" rtlCol="0">
            <a:spAutoFit/>
          </a:bodyPr>
          <a:lstStyle/>
          <a:p>
            <a:r>
              <a:rPr lang="en-US" dirty="0"/>
              <a:t>My analysis</a:t>
            </a:r>
          </a:p>
        </p:txBody>
      </p:sp>
      <p:sp>
        <p:nvSpPr>
          <p:cNvPr id="7" name="TextBox 6">
            <a:extLst>
              <a:ext uri="{FF2B5EF4-FFF2-40B4-BE49-F238E27FC236}">
                <a16:creationId xmlns:a16="http://schemas.microsoft.com/office/drawing/2014/main" id="{52E7955B-E068-E0AF-5C47-6EC00A8D4C3D}"/>
              </a:ext>
            </a:extLst>
          </p:cNvPr>
          <p:cNvSpPr txBox="1"/>
          <p:nvPr/>
        </p:nvSpPr>
        <p:spPr>
          <a:xfrm>
            <a:off x="1768792" y="1409844"/>
            <a:ext cx="1450525" cy="369332"/>
          </a:xfrm>
          <a:prstGeom prst="rect">
            <a:avLst/>
          </a:prstGeom>
          <a:noFill/>
        </p:spPr>
        <p:txBody>
          <a:bodyPr wrap="none" rtlCol="0">
            <a:spAutoFit/>
          </a:bodyPr>
          <a:lstStyle/>
          <a:p>
            <a:r>
              <a:rPr lang="en-US" dirty="0"/>
              <a:t>Their analysis</a:t>
            </a:r>
          </a:p>
        </p:txBody>
      </p:sp>
    </p:spTree>
    <p:extLst>
      <p:ext uri="{BB962C8B-B14F-4D97-AF65-F5344CB8AC3E}">
        <p14:creationId xmlns:p14="http://schemas.microsoft.com/office/powerpoint/2010/main" val="2755021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p:txBody>
          <a:bodyPr>
            <a:normAutofit/>
          </a:bodyPr>
          <a:lstStyle/>
          <a:p>
            <a:r>
              <a:rPr lang="en-US" dirty="0"/>
              <a:t>Explore unanalyzed data: </a:t>
            </a:r>
            <a:r>
              <a:rPr lang="en-US" b="0" dirty="0">
                <a:solidFill>
                  <a:srgbClr val="000000"/>
                </a:solidFill>
                <a:effectLst/>
                <a:latin typeface="Calibri (Body)"/>
              </a:rPr>
              <a:t>analyze characteristics of expanded cells’ TCRs</a:t>
            </a:r>
          </a:p>
          <a:p>
            <a:pPr lvl="1"/>
            <a:r>
              <a:rPr lang="en-US" dirty="0">
                <a:solidFill>
                  <a:srgbClr val="000000"/>
                </a:solidFill>
                <a:latin typeface="Calibri (Body)"/>
              </a:rPr>
              <a:t>Length</a:t>
            </a:r>
          </a:p>
          <a:p>
            <a:pPr lvl="1"/>
            <a:r>
              <a:rPr lang="en-US" b="0" dirty="0">
                <a:solidFill>
                  <a:srgbClr val="000000"/>
                </a:solidFill>
                <a:effectLst/>
                <a:latin typeface="Calibri (Body)"/>
              </a:rPr>
              <a:t>Germline-ness</a:t>
            </a:r>
            <a:r>
              <a:rPr lang="en-US" dirty="0"/>
              <a:t> </a:t>
            </a:r>
          </a:p>
          <a:p>
            <a:r>
              <a:rPr lang="en-US" dirty="0"/>
              <a:t>Try these types of analyses on BRI dataset?</a:t>
            </a:r>
          </a:p>
        </p:txBody>
      </p:sp>
    </p:spTree>
    <p:extLst>
      <p:ext uri="{BB962C8B-B14F-4D97-AF65-F5344CB8AC3E}">
        <p14:creationId xmlns:p14="http://schemas.microsoft.com/office/powerpoint/2010/main" val="1498997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p:txBody>
          <a:bodyPr>
            <a:normAutofit/>
          </a:bodyPr>
          <a:lstStyle/>
          <a:p>
            <a:r>
              <a:rPr lang="en-US" dirty="0">
                <a:latin typeface="Calibri (Body)"/>
              </a:rPr>
              <a:t>Summary of findings and limitations of </a:t>
            </a:r>
            <a:r>
              <a:rPr lang="en-US" b="0" i="1" dirty="0">
                <a:solidFill>
                  <a:srgbClr val="000000"/>
                </a:solidFill>
                <a:effectLst/>
                <a:latin typeface="Calibri (Body)"/>
              </a:rPr>
              <a:t>T cell characteristics associated with toxicity to immune checkpoint blockade in patients with melanoma</a:t>
            </a:r>
            <a:r>
              <a:rPr lang="en-US" b="0" dirty="0">
                <a:solidFill>
                  <a:srgbClr val="000000"/>
                </a:solidFill>
                <a:effectLst/>
                <a:latin typeface="Calibri (Body)"/>
              </a:rPr>
              <a:t> (Newman lab)</a:t>
            </a:r>
            <a:endParaRPr lang="en-US" dirty="0">
              <a:latin typeface="Calibri (Body)"/>
            </a:endParaRPr>
          </a:p>
          <a:p>
            <a:endParaRPr lang="en-US" dirty="0">
              <a:latin typeface="Calibri (Body)"/>
            </a:endParaRPr>
          </a:p>
          <a:p>
            <a:r>
              <a:rPr lang="en-US" dirty="0">
                <a:latin typeface="Calibri (Body)"/>
              </a:rPr>
              <a:t>Progress in reproducing data from </a:t>
            </a:r>
            <a:r>
              <a:rPr lang="en-US" b="0" dirty="0">
                <a:solidFill>
                  <a:srgbClr val="000000"/>
                </a:solidFill>
                <a:effectLst/>
                <a:latin typeface="Calibri (Body)"/>
              </a:rPr>
              <a:t>Newman lab paper</a:t>
            </a:r>
          </a:p>
          <a:p>
            <a:endParaRPr lang="en-US" dirty="0">
              <a:solidFill>
                <a:srgbClr val="000000"/>
              </a:solidFill>
              <a:latin typeface="Calibri (Body)"/>
            </a:endParaRPr>
          </a:p>
          <a:p>
            <a:r>
              <a:rPr lang="en-US" b="0" dirty="0">
                <a:solidFill>
                  <a:srgbClr val="000000"/>
                </a:solidFill>
                <a:effectLst/>
                <a:latin typeface="Calibri (Body)"/>
              </a:rPr>
              <a:t>Next steps</a:t>
            </a:r>
          </a:p>
          <a:p>
            <a:pPr lvl="1"/>
            <a:r>
              <a:rPr lang="en-US" b="0" dirty="0">
                <a:solidFill>
                  <a:srgbClr val="000000"/>
                </a:solidFill>
                <a:effectLst/>
                <a:latin typeface="Calibri (Body)"/>
              </a:rPr>
              <a:t>Plans to explore unanalyzed data from Newman lab paper</a:t>
            </a:r>
          </a:p>
        </p:txBody>
      </p:sp>
    </p:spTree>
    <p:extLst>
      <p:ext uri="{BB962C8B-B14F-4D97-AF65-F5344CB8AC3E}">
        <p14:creationId xmlns:p14="http://schemas.microsoft.com/office/powerpoint/2010/main" val="11448024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8419FD6-DB5C-9877-41CF-E2A4AD4FA137}"/>
              </a:ext>
            </a:extLst>
          </p:cNvPr>
          <p:cNvPicPr>
            <a:picLocks noChangeAspect="1"/>
          </p:cNvPicPr>
          <p:nvPr/>
        </p:nvPicPr>
        <p:blipFill>
          <a:blip r:embed="rId3"/>
          <a:stretch>
            <a:fillRect/>
          </a:stretch>
        </p:blipFill>
        <p:spPr>
          <a:xfrm>
            <a:off x="3629503" y="2758829"/>
            <a:ext cx="3035823" cy="3199519"/>
          </a:xfrm>
          <a:prstGeom prst="rect">
            <a:avLst/>
          </a:prstGeom>
        </p:spPr>
      </p:pic>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Main findings from Newman lab paper</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p:txBody>
          <a:bodyPr>
            <a:normAutofit/>
          </a:bodyPr>
          <a:lstStyle/>
          <a:p>
            <a:r>
              <a:rPr lang="en-US" b="0" dirty="0">
                <a:solidFill>
                  <a:srgbClr val="000000"/>
                </a:solidFill>
                <a:effectLst/>
                <a:latin typeface="Calibri (Body)"/>
              </a:rPr>
              <a:t>Activated CD4 effector memory T cell abundance and TCR diversity associated with </a:t>
            </a:r>
            <a:r>
              <a:rPr lang="en-US" b="0" dirty="0" err="1">
                <a:solidFill>
                  <a:srgbClr val="000000"/>
                </a:solidFill>
                <a:effectLst/>
                <a:latin typeface="Calibri (Body)"/>
              </a:rPr>
              <a:t>irAEs</a:t>
            </a:r>
            <a:r>
              <a:rPr lang="en-US" b="0" dirty="0">
                <a:solidFill>
                  <a:srgbClr val="000000"/>
                </a:solidFill>
                <a:effectLst/>
                <a:latin typeface="Calibri (Body)"/>
              </a:rPr>
              <a:t> in melanoma patients</a:t>
            </a:r>
          </a:p>
        </p:txBody>
      </p:sp>
      <p:pic>
        <p:nvPicPr>
          <p:cNvPr id="4" name="Picture 3">
            <a:extLst>
              <a:ext uri="{FF2B5EF4-FFF2-40B4-BE49-F238E27FC236}">
                <a16:creationId xmlns:a16="http://schemas.microsoft.com/office/drawing/2014/main" id="{8EC5D276-49FC-7AAB-B144-07202B2A762D}"/>
              </a:ext>
            </a:extLst>
          </p:cNvPr>
          <p:cNvPicPr>
            <a:picLocks noChangeAspect="1"/>
          </p:cNvPicPr>
          <p:nvPr/>
        </p:nvPicPr>
        <p:blipFill>
          <a:blip r:embed="rId4"/>
          <a:stretch>
            <a:fillRect/>
          </a:stretch>
        </p:blipFill>
        <p:spPr>
          <a:xfrm>
            <a:off x="6636776" y="3236615"/>
            <a:ext cx="5450721" cy="2305064"/>
          </a:xfrm>
          <a:prstGeom prst="rect">
            <a:avLst/>
          </a:prstGeom>
        </p:spPr>
      </p:pic>
      <p:pic>
        <p:nvPicPr>
          <p:cNvPr id="5" name="Picture 4">
            <a:extLst>
              <a:ext uri="{FF2B5EF4-FFF2-40B4-BE49-F238E27FC236}">
                <a16:creationId xmlns:a16="http://schemas.microsoft.com/office/drawing/2014/main" id="{77203833-23BF-2435-45EA-A2F8E6760AD0}"/>
              </a:ext>
            </a:extLst>
          </p:cNvPr>
          <p:cNvPicPr>
            <a:picLocks noChangeAspect="1"/>
          </p:cNvPicPr>
          <p:nvPr/>
        </p:nvPicPr>
        <p:blipFill>
          <a:blip r:embed="rId5"/>
          <a:stretch>
            <a:fillRect/>
          </a:stretch>
        </p:blipFill>
        <p:spPr>
          <a:xfrm>
            <a:off x="78372" y="2753152"/>
            <a:ext cx="3752786" cy="3356696"/>
          </a:xfrm>
          <a:prstGeom prst="rect">
            <a:avLst/>
          </a:prstGeom>
        </p:spPr>
      </p:pic>
    </p:spTree>
    <p:extLst>
      <p:ext uri="{BB962C8B-B14F-4D97-AF65-F5344CB8AC3E}">
        <p14:creationId xmlns:p14="http://schemas.microsoft.com/office/powerpoint/2010/main" val="2383341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Main findings related to T cell clonal expansion</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p:txBody>
          <a:bodyPr>
            <a:normAutofit/>
          </a:bodyPr>
          <a:lstStyle/>
          <a:p>
            <a:r>
              <a:rPr lang="en-US" b="0" dirty="0">
                <a:solidFill>
                  <a:srgbClr val="000000"/>
                </a:solidFill>
                <a:effectLst/>
                <a:latin typeface="Calibri (Body)"/>
              </a:rPr>
              <a:t>increased TCR clonal expansion and persistence of baseline clones in patients developing severe </a:t>
            </a:r>
            <a:r>
              <a:rPr lang="en-US" b="0" dirty="0" err="1">
                <a:solidFill>
                  <a:srgbClr val="000000"/>
                </a:solidFill>
                <a:effectLst/>
                <a:latin typeface="Calibri (Body)"/>
              </a:rPr>
              <a:t>irAEs</a:t>
            </a:r>
            <a:r>
              <a:rPr lang="en-US" b="0" dirty="0">
                <a:solidFill>
                  <a:srgbClr val="000000"/>
                </a:solidFill>
                <a:effectLst/>
                <a:latin typeface="Calibri (Body)"/>
              </a:rPr>
              <a:t> (preferential expansion of activated CD4 T</a:t>
            </a:r>
            <a:r>
              <a:rPr lang="en-US" b="0" baseline="-25000" dirty="0">
                <a:solidFill>
                  <a:srgbClr val="000000"/>
                </a:solidFill>
                <a:effectLst/>
                <a:latin typeface="Calibri (Body)"/>
              </a:rPr>
              <a:t>EM</a:t>
            </a:r>
            <a:r>
              <a:rPr lang="en-US" b="0" dirty="0">
                <a:solidFill>
                  <a:srgbClr val="000000"/>
                </a:solidFill>
                <a:effectLst/>
                <a:latin typeface="Calibri (Body)"/>
              </a:rPr>
              <a:t>)</a:t>
            </a:r>
          </a:p>
        </p:txBody>
      </p:sp>
      <p:pic>
        <p:nvPicPr>
          <p:cNvPr id="4" name="Picture 3">
            <a:extLst>
              <a:ext uri="{FF2B5EF4-FFF2-40B4-BE49-F238E27FC236}">
                <a16:creationId xmlns:a16="http://schemas.microsoft.com/office/drawing/2014/main" id="{FD14039B-D8BD-D7B7-E218-E2F21F8E2A88}"/>
              </a:ext>
            </a:extLst>
          </p:cNvPr>
          <p:cNvPicPr>
            <a:picLocks noChangeAspect="1"/>
          </p:cNvPicPr>
          <p:nvPr/>
        </p:nvPicPr>
        <p:blipFill>
          <a:blip r:embed="rId3"/>
          <a:stretch>
            <a:fillRect/>
          </a:stretch>
        </p:blipFill>
        <p:spPr>
          <a:xfrm>
            <a:off x="838200" y="3052916"/>
            <a:ext cx="3781265" cy="3805084"/>
          </a:xfrm>
          <a:prstGeom prst="rect">
            <a:avLst/>
          </a:prstGeom>
        </p:spPr>
      </p:pic>
      <p:pic>
        <p:nvPicPr>
          <p:cNvPr id="5" name="Picture 4">
            <a:extLst>
              <a:ext uri="{FF2B5EF4-FFF2-40B4-BE49-F238E27FC236}">
                <a16:creationId xmlns:a16="http://schemas.microsoft.com/office/drawing/2014/main" id="{8A6E29CA-EB91-B9F8-1306-5332F4484F8D}"/>
              </a:ext>
            </a:extLst>
          </p:cNvPr>
          <p:cNvPicPr>
            <a:picLocks noChangeAspect="1"/>
          </p:cNvPicPr>
          <p:nvPr/>
        </p:nvPicPr>
        <p:blipFill>
          <a:blip r:embed="rId4"/>
          <a:stretch>
            <a:fillRect/>
          </a:stretch>
        </p:blipFill>
        <p:spPr>
          <a:xfrm>
            <a:off x="6096000" y="2669458"/>
            <a:ext cx="3835951" cy="4188542"/>
          </a:xfrm>
          <a:prstGeom prst="rect">
            <a:avLst/>
          </a:prstGeom>
        </p:spPr>
      </p:pic>
    </p:spTree>
    <p:extLst>
      <p:ext uri="{BB962C8B-B14F-4D97-AF65-F5344CB8AC3E}">
        <p14:creationId xmlns:p14="http://schemas.microsoft.com/office/powerpoint/2010/main" val="3205620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p:txBody>
          <a:bodyPr>
            <a:normAutofit/>
          </a:bodyPr>
          <a:lstStyle/>
          <a:p>
            <a:r>
              <a:rPr lang="en-US" b="0" dirty="0">
                <a:solidFill>
                  <a:srgbClr val="000000"/>
                </a:solidFill>
                <a:effectLst/>
                <a:latin typeface="Calibri (Body)"/>
              </a:rPr>
              <a:t>Unanswered questions</a:t>
            </a:r>
            <a:endParaRPr lang="en-US" dirty="0">
              <a:solidFill>
                <a:srgbClr val="000000"/>
              </a:solidFill>
              <a:latin typeface="Calibri (Body)"/>
            </a:endParaRPr>
          </a:p>
          <a:p>
            <a:pPr lvl="1"/>
            <a:r>
              <a:rPr lang="en-US" b="0" dirty="0">
                <a:solidFill>
                  <a:srgbClr val="000000"/>
                </a:solidFill>
                <a:effectLst/>
                <a:latin typeface="Calibri (Body)"/>
              </a:rPr>
              <a:t>Higher propensity for these activated CD4 T</a:t>
            </a:r>
            <a:r>
              <a:rPr lang="en-US" b="0" baseline="-25000" dirty="0">
                <a:solidFill>
                  <a:srgbClr val="000000"/>
                </a:solidFill>
                <a:effectLst/>
                <a:latin typeface="Calibri (Body)"/>
              </a:rPr>
              <a:t>M</a:t>
            </a:r>
            <a:r>
              <a:rPr lang="en-US" b="0" dirty="0">
                <a:solidFill>
                  <a:srgbClr val="000000"/>
                </a:solidFill>
                <a:effectLst/>
                <a:latin typeface="Calibri (Body)"/>
              </a:rPr>
              <a:t> cells to recognize self antigens in patients at risk for severe </a:t>
            </a:r>
            <a:r>
              <a:rPr lang="en-US" b="0" dirty="0" err="1">
                <a:solidFill>
                  <a:srgbClr val="000000"/>
                </a:solidFill>
                <a:effectLst/>
                <a:latin typeface="Calibri (Body)"/>
              </a:rPr>
              <a:t>irAEs</a:t>
            </a:r>
            <a:r>
              <a:rPr lang="en-US" b="0" dirty="0">
                <a:solidFill>
                  <a:srgbClr val="000000"/>
                </a:solidFill>
                <a:effectLst/>
                <a:latin typeface="Calibri (Body)"/>
              </a:rPr>
              <a:t>?</a:t>
            </a:r>
          </a:p>
          <a:p>
            <a:pPr lvl="1"/>
            <a:r>
              <a:rPr lang="en-US" dirty="0">
                <a:solidFill>
                  <a:srgbClr val="000000"/>
                </a:solidFill>
                <a:latin typeface="Calibri (Body)"/>
              </a:rPr>
              <a:t>Where are these CD4 TM cells localized, periphery?</a:t>
            </a:r>
            <a:endParaRPr lang="en-US" b="0" dirty="0">
              <a:solidFill>
                <a:srgbClr val="000000"/>
              </a:solidFill>
              <a:effectLst/>
              <a:latin typeface="Calibri (Body)"/>
            </a:endParaRPr>
          </a:p>
          <a:p>
            <a:r>
              <a:rPr lang="en-US" dirty="0">
                <a:solidFill>
                  <a:srgbClr val="000000"/>
                </a:solidFill>
                <a:latin typeface="Calibri (Body)"/>
              </a:rPr>
              <a:t>Limitations</a:t>
            </a:r>
          </a:p>
          <a:p>
            <a:pPr lvl="1"/>
            <a:r>
              <a:rPr lang="en-US" b="0" dirty="0">
                <a:solidFill>
                  <a:srgbClr val="000000"/>
                </a:solidFill>
                <a:effectLst/>
                <a:latin typeface="Calibri (Body)"/>
              </a:rPr>
              <a:t>Retrospective</a:t>
            </a:r>
          </a:p>
          <a:p>
            <a:pPr lvl="1"/>
            <a:r>
              <a:rPr lang="en-US" dirty="0">
                <a:solidFill>
                  <a:srgbClr val="000000"/>
                </a:solidFill>
                <a:latin typeface="Calibri (Body)"/>
              </a:rPr>
              <a:t>Different ICIs studied have different </a:t>
            </a:r>
            <a:r>
              <a:rPr lang="en-US" dirty="0" err="1">
                <a:solidFill>
                  <a:srgbClr val="000000"/>
                </a:solidFill>
                <a:latin typeface="Calibri (Body)"/>
              </a:rPr>
              <a:t>irAE</a:t>
            </a:r>
            <a:r>
              <a:rPr lang="en-US" dirty="0">
                <a:solidFill>
                  <a:srgbClr val="000000"/>
                </a:solidFill>
                <a:latin typeface="Calibri (Body)"/>
              </a:rPr>
              <a:t> risks</a:t>
            </a:r>
          </a:p>
          <a:p>
            <a:pPr lvl="1"/>
            <a:r>
              <a:rPr lang="en-US" b="0" dirty="0">
                <a:solidFill>
                  <a:srgbClr val="000000"/>
                </a:solidFill>
                <a:effectLst/>
                <a:latin typeface="Calibri (Body)"/>
              </a:rPr>
              <a:t>May have missed long to arise after ICI </a:t>
            </a:r>
            <a:r>
              <a:rPr lang="en-US" b="0" dirty="0" err="1">
                <a:solidFill>
                  <a:srgbClr val="000000"/>
                </a:solidFill>
                <a:effectLst/>
                <a:latin typeface="Calibri (Body)"/>
              </a:rPr>
              <a:t>irAEs</a:t>
            </a:r>
            <a:endParaRPr lang="en-US" b="0" dirty="0">
              <a:solidFill>
                <a:srgbClr val="000000"/>
              </a:solidFill>
              <a:effectLst/>
              <a:latin typeface="Calibri (Body)"/>
            </a:endParaRPr>
          </a:p>
        </p:txBody>
      </p:sp>
    </p:spTree>
    <p:extLst>
      <p:ext uri="{BB962C8B-B14F-4D97-AF65-F5344CB8AC3E}">
        <p14:creationId xmlns:p14="http://schemas.microsoft.com/office/powerpoint/2010/main" val="4148404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Struggled to extract subclusters of interest via this plot</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p:txBody>
          <a:bodyPr>
            <a:normAutofit/>
          </a:bodyPr>
          <a:lstStyle/>
          <a:p>
            <a:endParaRPr lang="en-US" b="0" dirty="0">
              <a:solidFill>
                <a:srgbClr val="000000"/>
              </a:solidFill>
              <a:effectLst/>
              <a:latin typeface="Calibri (Body)"/>
            </a:endParaRPr>
          </a:p>
        </p:txBody>
      </p:sp>
      <p:pic>
        <p:nvPicPr>
          <p:cNvPr id="6" name="Picture 5">
            <a:extLst>
              <a:ext uri="{FF2B5EF4-FFF2-40B4-BE49-F238E27FC236}">
                <a16:creationId xmlns:a16="http://schemas.microsoft.com/office/drawing/2014/main" id="{3DD0C366-FBE9-FF7B-355F-DEC192756095}"/>
              </a:ext>
            </a:extLst>
          </p:cNvPr>
          <p:cNvPicPr>
            <a:picLocks noChangeAspect="1"/>
          </p:cNvPicPr>
          <p:nvPr/>
        </p:nvPicPr>
        <p:blipFill>
          <a:blip r:embed="rId2"/>
          <a:stretch>
            <a:fillRect/>
          </a:stretch>
        </p:blipFill>
        <p:spPr>
          <a:xfrm>
            <a:off x="3301078" y="1728108"/>
            <a:ext cx="5589844" cy="4969861"/>
          </a:xfrm>
          <a:prstGeom prst="rect">
            <a:avLst/>
          </a:prstGeom>
        </p:spPr>
      </p:pic>
    </p:spTree>
    <p:extLst>
      <p:ext uri="{BB962C8B-B14F-4D97-AF65-F5344CB8AC3E}">
        <p14:creationId xmlns:p14="http://schemas.microsoft.com/office/powerpoint/2010/main" val="136988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Instead compared UMAPs to find CD4 subclusters of interest</a:t>
            </a:r>
          </a:p>
        </p:txBody>
      </p:sp>
      <p:pic>
        <p:nvPicPr>
          <p:cNvPr id="4" name="Picture 3">
            <a:extLst>
              <a:ext uri="{FF2B5EF4-FFF2-40B4-BE49-F238E27FC236}">
                <a16:creationId xmlns:a16="http://schemas.microsoft.com/office/drawing/2014/main" id="{EC5D3FD2-B53F-25A7-E093-B0DFA9E373B7}"/>
              </a:ext>
            </a:extLst>
          </p:cNvPr>
          <p:cNvPicPr>
            <a:picLocks noChangeAspect="1"/>
          </p:cNvPicPr>
          <p:nvPr/>
        </p:nvPicPr>
        <p:blipFill>
          <a:blip r:embed="rId2"/>
          <a:stretch>
            <a:fillRect/>
          </a:stretch>
        </p:blipFill>
        <p:spPr>
          <a:xfrm>
            <a:off x="4909279" y="2079522"/>
            <a:ext cx="6238044" cy="3774953"/>
          </a:xfrm>
          <a:prstGeom prst="rect">
            <a:avLst/>
          </a:prstGeom>
        </p:spPr>
      </p:pic>
      <p:pic>
        <p:nvPicPr>
          <p:cNvPr id="5" name="Picture 4">
            <a:extLst>
              <a:ext uri="{FF2B5EF4-FFF2-40B4-BE49-F238E27FC236}">
                <a16:creationId xmlns:a16="http://schemas.microsoft.com/office/drawing/2014/main" id="{E4F9E830-6DE3-21B2-CF35-919A34F8696D}"/>
              </a:ext>
            </a:extLst>
          </p:cNvPr>
          <p:cNvPicPr>
            <a:picLocks noChangeAspect="1"/>
          </p:cNvPicPr>
          <p:nvPr/>
        </p:nvPicPr>
        <p:blipFill>
          <a:blip r:embed="rId3"/>
          <a:stretch>
            <a:fillRect/>
          </a:stretch>
        </p:blipFill>
        <p:spPr>
          <a:xfrm>
            <a:off x="1206353" y="2519198"/>
            <a:ext cx="2641600" cy="2895600"/>
          </a:xfrm>
          <a:prstGeom prst="rect">
            <a:avLst/>
          </a:prstGeom>
        </p:spPr>
      </p:pic>
      <p:sp>
        <p:nvSpPr>
          <p:cNvPr id="6" name="TextBox 5">
            <a:extLst>
              <a:ext uri="{FF2B5EF4-FFF2-40B4-BE49-F238E27FC236}">
                <a16:creationId xmlns:a16="http://schemas.microsoft.com/office/drawing/2014/main" id="{1DCC9AB3-AB0B-90F4-C970-6E65ED6E4BAB}"/>
              </a:ext>
            </a:extLst>
          </p:cNvPr>
          <p:cNvSpPr txBox="1"/>
          <p:nvPr/>
        </p:nvSpPr>
        <p:spPr>
          <a:xfrm>
            <a:off x="7005484" y="1635250"/>
            <a:ext cx="1269386" cy="369332"/>
          </a:xfrm>
          <a:prstGeom prst="rect">
            <a:avLst/>
          </a:prstGeom>
          <a:noFill/>
        </p:spPr>
        <p:txBody>
          <a:bodyPr wrap="none" rtlCol="0">
            <a:spAutoFit/>
          </a:bodyPr>
          <a:lstStyle/>
          <a:p>
            <a:r>
              <a:rPr lang="en-US" dirty="0"/>
              <a:t>My analysis</a:t>
            </a:r>
          </a:p>
        </p:txBody>
      </p:sp>
      <p:sp>
        <p:nvSpPr>
          <p:cNvPr id="7" name="TextBox 6">
            <a:extLst>
              <a:ext uri="{FF2B5EF4-FFF2-40B4-BE49-F238E27FC236}">
                <a16:creationId xmlns:a16="http://schemas.microsoft.com/office/drawing/2014/main" id="{655C3BE6-7785-84AC-71DE-051B1CB34AF7}"/>
              </a:ext>
            </a:extLst>
          </p:cNvPr>
          <p:cNvSpPr txBox="1"/>
          <p:nvPr/>
        </p:nvSpPr>
        <p:spPr>
          <a:xfrm>
            <a:off x="1801890" y="2014929"/>
            <a:ext cx="1450525" cy="369332"/>
          </a:xfrm>
          <a:prstGeom prst="rect">
            <a:avLst/>
          </a:prstGeom>
          <a:noFill/>
        </p:spPr>
        <p:txBody>
          <a:bodyPr wrap="none" rtlCol="0">
            <a:spAutoFit/>
          </a:bodyPr>
          <a:lstStyle/>
          <a:p>
            <a:r>
              <a:rPr lang="en-US" dirty="0"/>
              <a:t>Their analysis</a:t>
            </a:r>
          </a:p>
        </p:txBody>
      </p:sp>
      <p:sp>
        <p:nvSpPr>
          <p:cNvPr id="8" name="TextBox 7">
            <a:extLst>
              <a:ext uri="{FF2B5EF4-FFF2-40B4-BE49-F238E27FC236}">
                <a16:creationId xmlns:a16="http://schemas.microsoft.com/office/drawing/2014/main" id="{1B9CE268-2588-342B-A453-AED975A84CD4}"/>
              </a:ext>
            </a:extLst>
          </p:cNvPr>
          <p:cNvSpPr txBox="1"/>
          <p:nvPr/>
        </p:nvSpPr>
        <p:spPr>
          <a:xfrm>
            <a:off x="5749948" y="5869787"/>
            <a:ext cx="5049844" cy="646331"/>
          </a:xfrm>
          <a:prstGeom prst="rect">
            <a:avLst/>
          </a:prstGeom>
          <a:noFill/>
        </p:spPr>
        <p:txBody>
          <a:bodyPr wrap="none" rtlCol="0">
            <a:spAutoFit/>
          </a:bodyPr>
          <a:lstStyle/>
          <a:p>
            <a:r>
              <a:rPr lang="en-US" dirty="0"/>
              <a:t>Black color is what I call their CD4 T cell states 3 and</a:t>
            </a:r>
          </a:p>
          <a:p>
            <a:r>
              <a:rPr lang="en-US" dirty="0"/>
              <a:t>In my UMAP (states 5 and 7)</a:t>
            </a:r>
          </a:p>
        </p:txBody>
      </p:sp>
    </p:spTree>
    <p:extLst>
      <p:ext uri="{BB962C8B-B14F-4D97-AF65-F5344CB8AC3E}">
        <p14:creationId xmlns:p14="http://schemas.microsoft.com/office/powerpoint/2010/main" val="3013847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DEGs in CD4 T cell subclusters do not look very similar</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p:txBody>
          <a:bodyPr>
            <a:normAutofit/>
          </a:bodyPr>
          <a:lstStyle/>
          <a:p>
            <a:endParaRPr lang="en-US" b="0" dirty="0">
              <a:solidFill>
                <a:srgbClr val="000000"/>
              </a:solidFill>
              <a:effectLst/>
              <a:latin typeface="Calibri (Body)"/>
            </a:endParaRPr>
          </a:p>
        </p:txBody>
      </p:sp>
      <p:pic>
        <p:nvPicPr>
          <p:cNvPr id="4" name="Picture 3">
            <a:extLst>
              <a:ext uri="{FF2B5EF4-FFF2-40B4-BE49-F238E27FC236}">
                <a16:creationId xmlns:a16="http://schemas.microsoft.com/office/drawing/2014/main" id="{AD911828-15CE-B63A-5B40-CC43A383CEE0}"/>
              </a:ext>
            </a:extLst>
          </p:cNvPr>
          <p:cNvPicPr>
            <a:picLocks noChangeAspect="1"/>
          </p:cNvPicPr>
          <p:nvPr/>
        </p:nvPicPr>
        <p:blipFill>
          <a:blip r:embed="rId2"/>
          <a:stretch>
            <a:fillRect/>
          </a:stretch>
        </p:blipFill>
        <p:spPr>
          <a:xfrm>
            <a:off x="5558595" y="1825625"/>
            <a:ext cx="6163913" cy="4011143"/>
          </a:xfrm>
          <a:prstGeom prst="rect">
            <a:avLst/>
          </a:prstGeom>
        </p:spPr>
      </p:pic>
      <p:pic>
        <p:nvPicPr>
          <p:cNvPr id="5" name="Picture 4">
            <a:extLst>
              <a:ext uri="{FF2B5EF4-FFF2-40B4-BE49-F238E27FC236}">
                <a16:creationId xmlns:a16="http://schemas.microsoft.com/office/drawing/2014/main" id="{F2B4810A-BDAC-A709-B63B-FBD851682E4E}"/>
              </a:ext>
            </a:extLst>
          </p:cNvPr>
          <p:cNvPicPr>
            <a:picLocks noChangeAspect="1"/>
          </p:cNvPicPr>
          <p:nvPr/>
        </p:nvPicPr>
        <p:blipFill>
          <a:blip r:embed="rId3"/>
          <a:stretch>
            <a:fillRect/>
          </a:stretch>
        </p:blipFill>
        <p:spPr>
          <a:xfrm>
            <a:off x="1062548" y="1804988"/>
            <a:ext cx="4271700" cy="4371975"/>
          </a:xfrm>
          <a:prstGeom prst="rect">
            <a:avLst/>
          </a:prstGeom>
        </p:spPr>
      </p:pic>
      <p:sp>
        <p:nvSpPr>
          <p:cNvPr id="6" name="TextBox 5">
            <a:extLst>
              <a:ext uri="{FF2B5EF4-FFF2-40B4-BE49-F238E27FC236}">
                <a16:creationId xmlns:a16="http://schemas.microsoft.com/office/drawing/2014/main" id="{FC398852-34BC-1D6F-EECB-30AF9F6645E4}"/>
              </a:ext>
            </a:extLst>
          </p:cNvPr>
          <p:cNvSpPr txBox="1"/>
          <p:nvPr/>
        </p:nvSpPr>
        <p:spPr>
          <a:xfrm>
            <a:off x="8347587" y="1300764"/>
            <a:ext cx="1269386" cy="369332"/>
          </a:xfrm>
          <a:prstGeom prst="rect">
            <a:avLst/>
          </a:prstGeom>
          <a:noFill/>
        </p:spPr>
        <p:txBody>
          <a:bodyPr wrap="none" rtlCol="0">
            <a:spAutoFit/>
          </a:bodyPr>
          <a:lstStyle/>
          <a:p>
            <a:r>
              <a:rPr lang="en-US" dirty="0"/>
              <a:t>My analysis</a:t>
            </a:r>
          </a:p>
        </p:txBody>
      </p:sp>
      <p:sp>
        <p:nvSpPr>
          <p:cNvPr id="7" name="TextBox 6">
            <a:extLst>
              <a:ext uri="{FF2B5EF4-FFF2-40B4-BE49-F238E27FC236}">
                <a16:creationId xmlns:a16="http://schemas.microsoft.com/office/drawing/2014/main" id="{46DB1034-8874-0B38-A4BF-FA68E3E9B087}"/>
              </a:ext>
            </a:extLst>
          </p:cNvPr>
          <p:cNvSpPr txBox="1"/>
          <p:nvPr/>
        </p:nvSpPr>
        <p:spPr>
          <a:xfrm>
            <a:off x="2904418" y="1456293"/>
            <a:ext cx="1450525" cy="369332"/>
          </a:xfrm>
          <a:prstGeom prst="rect">
            <a:avLst/>
          </a:prstGeom>
          <a:noFill/>
        </p:spPr>
        <p:txBody>
          <a:bodyPr wrap="none" rtlCol="0">
            <a:spAutoFit/>
          </a:bodyPr>
          <a:lstStyle/>
          <a:p>
            <a:r>
              <a:rPr lang="en-US" dirty="0"/>
              <a:t>Their analysis</a:t>
            </a:r>
          </a:p>
        </p:txBody>
      </p:sp>
    </p:spTree>
    <p:extLst>
      <p:ext uri="{BB962C8B-B14F-4D97-AF65-F5344CB8AC3E}">
        <p14:creationId xmlns:p14="http://schemas.microsoft.com/office/powerpoint/2010/main" val="1367704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p:txBody>
          <a:bodyPr/>
          <a:lstStyle/>
          <a:p>
            <a:r>
              <a:rPr lang="en-US" dirty="0"/>
              <a:t>Methods: diversity and clonality indices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825625"/>
            <a:ext cx="6477000" cy="4383446"/>
          </a:xfrm>
        </p:spPr>
        <p:txBody>
          <a:bodyPr>
            <a:normAutofit/>
          </a:bodyPr>
          <a:lstStyle/>
          <a:p>
            <a:r>
              <a:rPr lang="en-US" b="0" dirty="0">
                <a:solidFill>
                  <a:srgbClr val="000000"/>
                </a:solidFill>
                <a:effectLst/>
                <a:latin typeface="Calibri (Body)"/>
              </a:rPr>
              <a:t>Shannon entropy</a:t>
            </a:r>
          </a:p>
          <a:p>
            <a:pPr lvl="1"/>
            <a:r>
              <a:rPr lang="en-US" dirty="0">
                <a:solidFill>
                  <a:srgbClr val="000000"/>
                </a:solidFill>
                <a:latin typeface="Calibri (Body)"/>
              </a:rPr>
              <a:t>d</a:t>
            </a:r>
            <a:r>
              <a:rPr lang="en-US" b="0" dirty="0">
                <a:solidFill>
                  <a:srgbClr val="000000"/>
                </a:solidFill>
                <a:effectLst/>
                <a:latin typeface="Calibri (Body)"/>
              </a:rPr>
              <a:t>iversity score</a:t>
            </a:r>
          </a:p>
          <a:p>
            <a:pPr lvl="1"/>
            <a:r>
              <a:rPr lang="en-US" b="0" dirty="0">
                <a:solidFill>
                  <a:srgbClr val="000000"/>
                </a:solidFill>
                <a:effectLst/>
                <a:latin typeface="Calibri (Body)"/>
              </a:rPr>
              <a:t>considers richness and evenness</a:t>
            </a:r>
          </a:p>
          <a:p>
            <a:r>
              <a:rPr lang="en-US" b="0" dirty="0">
                <a:solidFill>
                  <a:srgbClr val="000000"/>
                </a:solidFill>
                <a:effectLst/>
                <a:latin typeface="Calibri (Body)"/>
              </a:rPr>
              <a:t>Complement of </a:t>
            </a:r>
            <a:r>
              <a:rPr lang="en-US" b="0" dirty="0" err="1">
                <a:solidFill>
                  <a:srgbClr val="000000"/>
                </a:solidFill>
                <a:effectLst/>
                <a:latin typeface="Calibri (Body)"/>
              </a:rPr>
              <a:t>Pielou</a:t>
            </a:r>
            <a:r>
              <a:rPr lang="en-US" b="0" dirty="0">
                <a:solidFill>
                  <a:srgbClr val="000000"/>
                </a:solidFill>
                <a:effectLst/>
                <a:latin typeface="Calibri (Body)"/>
              </a:rPr>
              <a:t> evenness</a:t>
            </a:r>
          </a:p>
          <a:p>
            <a:pPr lvl="1"/>
            <a:r>
              <a:rPr lang="en-US" dirty="0">
                <a:solidFill>
                  <a:srgbClr val="000000"/>
                </a:solidFill>
                <a:latin typeface="Calibri (Body)"/>
              </a:rPr>
              <a:t>clonality</a:t>
            </a:r>
          </a:p>
          <a:p>
            <a:pPr lvl="1"/>
            <a:r>
              <a:rPr lang="en-US" b="0" dirty="0">
                <a:solidFill>
                  <a:srgbClr val="000000"/>
                </a:solidFill>
                <a:effectLst/>
                <a:latin typeface="Calibri (Body)"/>
              </a:rPr>
              <a:t>dominance/evenness of T cell clones in population</a:t>
            </a:r>
          </a:p>
          <a:p>
            <a:pPr lvl="1"/>
            <a:r>
              <a:rPr lang="en-US" dirty="0">
                <a:solidFill>
                  <a:srgbClr val="000000"/>
                </a:solidFill>
                <a:latin typeface="Calibri (Body)"/>
              </a:rPr>
              <a:t>1 - </a:t>
            </a:r>
            <a:r>
              <a:rPr lang="en-US" dirty="0" err="1">
                <a:solidFill>
                  <a:srgbClr val="000000"/>
                </a:solidFill>
                <a:latin typeface="Calibri (Body)"/>
              </a:rPr>
              <a:t>Pielou</a:t>
            </a:r>
            <a:r>
              <a:rPr lang="en-US" dirty="0">
                <a:solidFill>
                  <a:srgbClr val="000000"/>
                </a:solidFill>
                <a:latin typeface="Calibri (Body)"/>
              </a:rPr>
              <a:t> evenness</a:t>
            </a:r>
            <a:endParaRPr lang="en-US" b="0" dirty="0">
              <a:solidFill>
                <a:srgbClr val="000000"/>
              </a:solidFill>
              <a:effectLst/>
              <a:latin typeface="Calibri (Body)"/>
            </a:endParaRPr>
          </a:p>
        </p:txBody>
      </p:sp>
      <p:pic>
        <p:nvPicPr>
          <p:cNvPr id="8" name="Picture 7">
            <a:extLst>
              <a:ext uri="{FF2B5EF4-FFF2-40B4-BE49-F238E27FC236}">
                <a16:creationId xmlns:a16="http://schemas.microsoft.com/office/drawing/2014/main" id="{FF92A744-80C6-8724-88BA-27B4F2E14F44}"/>
              </a:ext>
            </a:extLst>
          </p:cNvPr>
          <p:cNvPicPr>
            <a:picLocks noChangeAspect="1"/>
          </p:cNvPicPr>
          <p:nvPr/>
        </p:nvPicPr>
        <p:blipFill>
          <a:blip r:embed="rId3"/>
          <a:stretch>
            <a:fillRect/>
          </a:stretch>
        </p:blipFill>
        <p:spPr>
          <a:xfrm>
            <a:off x="7861300" y="1176184"/>
            <a:ext cx="4330700" cy="2971800"/>
          </a:xfrm>
          <a:prstGeom prst="rect">
            <a:avLst/>
          </a:prstGeom>
        </p:spPr>
      </p:pic>
      <p:pic>
        <p:nvPicPr>
          <p:cNvPr id="9" name="Picture 8">
            <a:extLst>
              <a:ext uri="{FF2B5EF4-FFF2-40B4-BE49-F238E27FC236}">
                <a16:creationId xmlns:a16="http://schemas.microsoft.com/office/drawing/2014/main" id="{765E1A43-7C68-35C3-8157-4762B249ECC3}"/>
              </a:ext>
            </a:extLst>
          </p:cNvPr>
          <p:cNvPicPr>
            <a:picLocks noChangeAspect="1"/>
          </p:cNvPicPr>
          <p:nvPr/>
        </p:nvPicPr>
        <p:blipFill>
          <a:blip r:embed="rId4"/>
          <a:stretch>
            <a:fillRect/>
          </a:stretch>
        </p:blipFill>
        <p:spPr>
          <a:xfrm>
            <a:off x="8188633" y="5180371"/>
            <a:ext cx="2540000" cy="1028700"/>
          </a:xfrm>
          <a:prstGeom prst="rect">
            <a:avLst/>
          </a:prstGeom>
        </p:spPr>
      </p:pic>
      <p:sp>
        <p:nvSpPr>
          <p:cNvPr id="10" name="TextBox 9">
            <a:extLst>
              <a:ext uri="{FF2B5EF4-FFF2-40B4-BE49-F238E27FC236}">
                <a16:creationId xmlns:a16="http://schemas.microsoft.com/office/drawing/2014/main" id="{D440EE49-9DE0-2E89-14C1-13DB92D6ABFD}"/>
              </a:ext>
            </a:extLst>
          </p:cNvPr>
          <p:cNvSpPr txBox="1"/>
          <p:nvPr/>
        </p:nvSpPr>
        <p:spPr>
          <a:xfrm>
            <a:off x="8465574" y="4807974"/>
            <a:ext cx="1753813" cy="369332"/>
          </a:xfrm>
          <a:prstGeom prst="rect">
            <a:avLst/>
          </a:prstGeom>
          <a:noFill/>
        </p:spPr>
        <p:txBody>
          <a:bodyPr wrap="none" rtlCol="0">
            <a:spAutoFit/>
          </a:bodyPr>
          <a:lstStyle/>
          <a:p>
            <a:r>
              <a:rPr lang="en-US" dirty="0" err="1"/>
              <a:t>Pielou</a:t>
            </a:r>
            <a:r>
              <a:rPr lang="en-US" dirty="0"/>
              <a:t> evenness:</a:t>
            </a:r>
          </a:p>
        </p:txBody>
      </p:sp>
    </p:spTree>
    <p:extLst>
      <p:ext uri="{BB962C8B-B14F-4D97-AF65-F5344CB8AC3E}">
        <p14:creationId xmlns:p14="http://schemas.microsoft.com/office/powerpoint/2010/main" val="40319087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3353</TotalTime>
  <Words>1072</Words>
  <Application>Microsoft Macintosh PowerPoint</Application>
  <PresentationFormat>Widescreen</PresentationFormat>
  <Paragraphs>87</Paragraphs>
  <Slides>12</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(Body)</vt:lpstr>
      <vt:lpstr>Calibri Light</vt:lpstr>
      <vt:lpstr>Harding</vt:lpstr>
      <vt:lpstr>Menlo</vt:lpstr>
      <vt:lpstr>Söhne</vt:lpstr>
      <vt:lpstr>Office Theme</vt:lpstr>
      <vt:lpstr>Weekly meeting</vt:lpstr>
      <vt:lpstr>Outline</vt:lpstr>
      <vt:lpstr>Main findings from Newman lab paper</vt:lpstr>
      <vt:lpstr>Main findings related to T cell clonal expansion</vt:lpstr>
      <vt:lpstr>Limitations</vt:lpstr>
      <vt:lpstr>Struggled to extract subclusters of interest via this plot</vt:lpstr>
      <vt:lpstr>Instead compared UMAPs to find CD4 subclusters of interest</vt:lpstr>
      <vt:lpstr>DEGs in CD4 T cell subclusters do not look very similar</vt:lpstr>
      <vt:lpstr>Methods: diversity and clonality indices</vt:lpstr>
      <vt:lpstr>Same subclusters somewhat stand out in diversity vs. clonality plot</vt:lpstr>
      <vt:lpstr>Change in TCR clonality analysis somewhat matches theirs</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237</cp:revision>
  <dcterms:created xsi:type="dcterms:W3CDTF">2023-09-15T17:40:02Z</dcterms:created>
  <dcterms:modified xsi:type="dcterms:W3CDTF">2023-10-05T21:19:02Z</dcterms:modified>
</cp:coreProperties>
</file>

<file path=docProps/thumbnail.jpeg>
</file>